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7"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8"/>
    <p:restoredTop sz="95073"/>
  </p:normalViewPr>
  <p:slideViewPr>
    <p:cSldViewPr snapToGrid="0" snapToObjects="1">
      <p:cViewPr varScale="1">
        <p:scale>
          <a:sx n="67" d="100"/>
          <a:sy n="67" d="100"/>
        </p:scale>
        <p:origin x="4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hng.it/HZVM2XZvf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417A0-D394-2947-84FC-F457792571AA}"/>
              </a:ext>
            </a:extLst>
          </p:cNvPr>
          <p:cNvSpPr>
            <a:spLocks noGrp="1"/>
          </p:cNvSpPr>
          <p:nvPr>
            <p:ph type="ctrTitle"/>
          </p:nvPr>
        </p:nvSpPr>
        <p:spPr/>
        <p:txBody>
          <a:bodyPr/>
          <a:lstStyle/>
          <a:p>
            <a:r>
              <a:rPr lang="en-US" dirty="0"/>
              <a:t>Devotion to clean the ocean</a:t>
            </a:r>
          </a:p>
        </p:txBody>
      </p:sp>
      <p:sp>
        <p:nvSpPr>
          <p:cNvPr id="3" name="Subtitle 2">
            <a:extLst>
              <a:ext uri="{FF2B5EF4-FFF2-40B4-BE49-F238E27FC236}">
                <a16:creationId xmlns:a16="http://schemas.microsoft.com/office/drawing/2014/main" id="{6B94DE70-15DC-834D-8BF6-5102ECC2984E}"/>
              </a:ext>
            </a:extLst>
          </p:cNvPr>
          <p:cNvSpPr>
            <a:spLocks noGrp="1"/>
          </p:cNvSpPr>
          <p:nvPr>
            <p:ph type="subTitle" idx="1"/>
          </p:nvPr>
        </p:nvSpPr>
        <p:spPr/>
        <p:txBody>
          <a:bodyPr/>
          <a:lstStyle/>
          <a:p>
            <a:r>
              <a:rPr lang="en-US" dirty="0"/>
              <a:t>Maddie </a:t>
            </a:r>
            <a:r>
              <a:rPr lang="en-US" dirty="0" err="1"/>
              <a:t>essig</a:t>
            </a:r>
            <a:endParaRPr lang="en-US" dirty="0"/>
          </a:p>
          <a:p>
            <a:r>
              <a:rPr lang="en-US" dirty="0"/>
              <a:t>1</a:t>
            </a:r>
          </a:p>
        </p:txBody>
      </p:sp>
    </p:spTree>
    <p:extLst>
      <p:ext uri="{BB962C8B-B14F-4D97-AF65-F5344CB8AC3E}">
        <p14:creationId xmlns:p14="http://schemas.microsoft.com/office/powerpoint/2010/main" val="49329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6D4AE1-AA77-FF44-8C9E-064385038D80}"/>
              </a:ext>
            </a:extLst>
          </p:cNvPr>
          <p:cNvSpPr>
            <a:spLocks noGrp="1"/>
          </p:cNvSpPr>
          <p:nvPr>
            <p:ph type="title"/>
          </p:nvPr>
        </p:nvSpPr>
        <p:spPr>
          <a:xfrm>
            <a:off x="643463" y="640831"/>
            <a:ext cx="3352128" cy="1573863"/>
          </a:xfrm>
        </p:spPr>
        <p:txBody>
          <a:bodyPr>
            <a:normAutofit/>
          </a:bodyPr>
          <a:lstStyle/>
          <a:p>
            <a:pPr algn="l"/>
            <a:r>
              <a:rPr lang="en-US" dirty="0"/>
              <a:t>What really is plastic pollution?</a:t>
            </a:r>
          </a:p>
        </p:txBody>
      </p:sp>
      <p:sp>
        <p:nvSpPr>
          <p:cNvPr id="3" name="Content Placeholder 2">
            <a:extLst>
              <a:ext uri="{FF2B5EF4-FFF2-40B4-BE49-F238E27FC236}">
                <a16:creationId xmlns:a16="http://schemas.microsoft.com/office/drawing/2014/main" id="{5924132F-62F2-9B4C-9A90-A334C168A2C6}"/>
              </a:ext>
            </a:extLst>
          </p:cNvPr>
          <p:cNvSpPr>
            <a:spLocks noGrp="1"/>
          </p:cNvSpPr>
          <p:nvPr>
            <p:ph sz="quarter" idx="13"/>
          </p:nvPr>
        </p:nvSpPr>
        <p:spPr>
          <a:xfrm>
            <a:off x="643463" y="2367092"/>
            <a:ext cx="3352128" cy="3881309"/>
          </a:xfrm>
        </p:spPr>
        <p:txBody>
          <a:bodyPr>
            <a:normAutofit/>
          </a:bodyPr>
          <a:lstStyle/>
          <a:p>
            <a:r>
              <a:rPr lang="en-US" sz="1800" dirty="0"/>
              <a:t>Plastic Pollution is the accumulation and permeation of man-made plastics into the environment reaching a point when they wreak havoc on ecosystems and the wildlife that inhabit them. (</a:t>
            </a:r>
            <a:r>
              <a:rPr lang="en-US" sz="1800" dirty="0" err="1"/>
              <a:t>seasave.org</a:t>
            </a:r>
            <a:r>
              <a:rPr lang="en-US" sz="1800" dirty="0"/>
              <a:t>)</a:t>
            </a:r>
          </a:p>
        </p:txBody>
      </p:sp>
      <p:sp>
        <p:nvSpPr>
          <p:cNvPr id="40" name="Rectangle 39">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8EECF2-A2A4-2F4B-9185-0CA53CFA8EA2}"/>
              </a:ext>
            </a:extLst>
          </p:cNvPr>
          <p:cNvPicPr>
            <a:picLocks noChangeAspect="1"/>
          </p:cNvPicPr>
          <p:nvPr/>
        </p:nvPicPr>
        <p:blipFill rotWithShape="1">
          <a:blip r:embed="rId3"/>
          <a:srcRect l="22383" r="5094"/>
          <a:stretch/>
        </p:blipFill>
        <p:spPr>
          <a:xfrm>
            <a:off x="4712842" y="10"/>
            <a:ext cx="7479157" cy="6857990"/>
          </a:xfrm>
          <a:prstGeom prst="rect">
            <a:avLst/>
          </a:prstGeom>
        </p:spPr>
      </p:pic>
      <p:pic>
        <p:nvPicPr>
          <p:cNvPr id="42" name="Picture 41">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192093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61210F8D-F7F2-47FC-91CB-247E361A5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279E200-9439-3C49-8350-C5F7E241C39A}"/>
              </a:ext>
            </a:extLst>
          </p:cNvPr>
          <p:cNvPicPr>
            <a:picLocks noChangeAspect="1"/>
          </p:cNvPicPr>
          <p:nvPr/>
        </p:nvPicPr>
        <p:blipFill>
          <a:blip r:embed="rId2"/>
          <a:stretch>
            <a:fillRect/>
          </a:stretch>
        </p:blipFill>
        <p:spPr>
          <a:xfrm>
            <a:off x="643463" y="1391890"/>
            <a:ext cx="5452537" cy="362593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1" name="Picture 25">
            <a:extLst>
              <a:ext uri="{FF2B5EF4-FFF2-40B4-BE49-F238E27FC236}">
                <a16:creationId xmlns:a16="http://schemas.microsoft.com/office/drawing/2014/main" id="{41509D60-00A2-43CB-85EE-55A4E714BF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797D5A-471E-7D44-9260-9A138C4F1D6B}"/>
              </a:ext>
            </a:extLst>
          </p:cNvPr>
          <p:cNvSpPr>
            <a:spLocks noGrp="1"/>
          </p:cNvSpPr>
          <p:nvPr>
            <p:ph type="title"/>
          </p:nvPr>
        </p:nvSpPr>
        <p:spPr>
          <a:xfrm>
            <a:off x="6417733" y="618517"/>
            <a:ext cx="4860494" cy="1596177"/>
          </a:xfrm>
        </p:spPr>
        <p:txBody>
          <a:bodyPr>
            <a:normAutofit/>
          </a:bodyPr>
          <a:lstStyle/>
          <a:p>
            <a:r>
              <a:rPr lang="en-US" dirty="0"/>
              <a:t>Why plastic waste is an issue you should learn about</a:t>
            </a:r>
          </a:p>
        </p:txBody>
      </p:sp>
      <p:sp>
        <p:nvSpPr>
          <p:cNvPr id="3" name="Content Placeholder 2">
            <a:extLst>
              <a:ext uri="{FF2B5EF4-FFF2-40B4-BE49-F238E27FC236}">
                <a16:creationId xmlns:a16="http://schemas.microsoft.com/office/drawing/2014/main" id="{A2A2C641-F9D1-8847-A943-3714A46CA1F9}"/>
              </a:ext>
            </a:extLst>
          </p:cNvPr>
          <p:cNvSpPr>
            <a:spLocks noGrp="1"/>
          </p:cNvSpPr>
          <p:nvPr>
            <p:ph sz="quarter" idx="13"/>
          </p:nvPr>
        </p:nvSpPr>
        <p:spPr>
          <a:xfrm>
            <a:off x="6417399" y="2367092"/>
            <a:ext cx="4860201" cy="3424107"/>
          </a:xfrm>
        </p:spPr>
        <p:txBody>
          <a:bodyPr>
            <a:normAutofit/>
          </a:bodyPr>
          <a:lstStyle/>
          <a:p>
            <a:pPr>
              <a:lnSpc>
                <a:spcPct val="110000"/>
              </a:lnSpc>
            </a:pPr>
            <a:r>
              <a:rPr lang="en-US" sz="1500" dirty="0"/>
              <a:t>Roughly 8 tons of plastic enter the ocean every year, to put that in perspective its equal to a garbage truck dumping plastic into the ocean every single minute</a:t>
            </a:r>
          </a:p>
          <a:p>
            <a:pPr>
              <a:lnSpc>
                <a:spcPct val="110000"/>
              </a:lnSpc>
            </a:pPr>
            <a:r>
              <a:rPr lang="en-US" sz="1500" dirty="0"/>
              <a:t>According to a report presented at the 2017 United Nations Marine Conference, as many as 51 trillion microplastic particles, 500 times more than the stars in our galaxy, litter our oceans and seas, seriously threatening marine wildlife.</a:t>
            </a:r>
          </a:p>
          <a:p>
            <a:pPr>
              <a:lnSpc>
                <a:spcPct val="110000"/>
              </a:lnSpc>
            </a:pPr>
            <a:r>
              <a:rPr lang="en-US" sz="1500" dirty="0"/>
              <a:t>(</a:t>
            </a:r>
            <a:r>
              <a:rPr lang="en-US" sz="1500" dirty="0" err="1"/>
              <a:t>seasave.org</a:t>
            </a:r>
            <a:r>
              <a:rPr lang="en-US" sz="1500" dirty="0"/>
              <a:t>) </a:t>
            </a:r>
          </a:p>
        </p:txBody>
      </p:sp>
    </p:spTree>
    <p:extLst>
      <p:ext uri="{BB962C8B-B14F-4D97-AF65-F5344CB8AC3E}">
        <p14:creationId xmlns:p14="http://schemas.microsoft.com/office/powerpoint/2010/main" val="349062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4" name="Picture 2">
            <a:extLst>
              <a:ext uri="{FF2B5EF4-FFF2-40B4-BE49-F238E27FC236}">
                <a16:creationId xmlns:a16="http://schemas.microsoft.com/office/drawing/2014/main" id="{55185833-50A1-4075-9C90-F6E7B153AE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48F57D9-4797-4D7F-B4C3-17628994F2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8" name="Rectangle 47">
            <a:extLst>
              <a:ext uri="{FF2B5EF4-FFF2-40B4-BE49-F238E27FC236}">
                <a16:creationId xmlns:a16="http://schemas.microsoft.com/office/drawing/2014/main" id="{8C35C972-32F5-4997-A58E-4602336B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2">
            <a:extLst>
              <a:ext uri="{FF2B5EF4-FFF2-40B4-BE49-F238E27FC236}">
                <a16:creationId xmlns:a16="http://schemas.microsoft.com/office/drawing/2014/main" id="{BD3B4A96-4B85-43E7-B816-CBDF9F0F19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4ABF15-7A06-5E44-B6D7-2D194F46D2C0}"/>
              </a:ext>
            </a:extLst>
          </p:cNvPr>
          <p:cNvPicPr>
            <a:picLocks noChangeAspect="1"/>
          </p:cNvPicPr>
          <p:nvPr/>
        </p:nvPicPr>
        <p:blipFill rotWithShape="1">
          <a:blip r:embed="rId4"/>
          <a:srcRect b="6233"/>
          <a:stretch/>
        </p:blipFill>
        <p:spPr>
          <a:xfrm>
            <a:off x="20" y="-4679"/>
            <a:ext cx="6094386" cy="4187739"/>
          </a:xfrm>
          <a:prstGeom prst="rect">
            <a:avLst/>
          </a:prstGeom>
        </p:spPr>
      </p:pic>
      <p:pic>
        <p:nvPicPr>
          <p:cNvPr id="3" name="Content Placeholder 2">
            <a:extLst>
              <a:ext uri="{FF2B5EF4-FFF2-40B4-BE49-F238E27FC236}">
                <a16:creationId xmlns:a16="http://schemas.microsoft.com/office/drawing/2014/main" id="{34369B3D-2E7D-B34E-934C-1F175B4709A7}"/>
              </a:ext>
            </a:extLst>
          </p:cNvPr>
          <p:cNvPicPr>
            <a:picLocks noGrp="1" noChangeAspect="1"/>
          </p:cNvPicPr>
          <p:nvPr>
            <p:ph sz="quarter" idx="13"/>
          </p:nvPr>
        </p:nvPicPr>
        <p:blipFill rotWithShape="1">
          <a:blip r:embed="rId5"/>
          <a:srcRect r="1" b="8311"/>
          <a:stretch/>
        </p:blipFill>
        <p:spPr>
          <a:xfrm>
            <a:off x="6094410" y="-4679"/>
            <a:ext cx="6097589" cy="4187739"/>
          </a:xfrm>
          <a:prstGeom prst="rect">
            <a:avLst/>
          </a:prstGeom>
          <a:scene3d>
            <a:camera prst="orthographicFront"/>
            <a:lightRig rig="threePt" dir="t">
              <a:rot lat="0" lon="0" rev="2700000"/>
            </a:lightRig>
          </a:scene3d>
          <a:sp3d contourW="6350">
            <a:bevelT h="38100"/>
            <a:contourClr>
              <a:srgbClr val="C0C0C0"/>
            </a:contourClr>
          </a:sp3d>
        </p:spPr>
      </p:pic>
      <p:sp>
        <p:nvSpPr>
          <p:cNvPr id="52" name="Rectangle 51">
            <a:extLst>
              <a:ext uri="{FF2B5EF4-FFF2-40B4-BE49-F238E27FC236}">
                <a16:creationId xmlns:a16="http://schemas.microsoft.com/office/drawing/2014/main" id="{7DBA7D21-D854-408A-BB51-05AA3AB4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258" y="-2"/>
            <a:ext cx="82296" cy="4197096"/>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F980C2B5-DCB5-414E-ADCF-E81E6BE583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2BBC4CE5-238C-480B-9A2E-518E22178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0205BF-E2DB-6D4D-9460-9E43B484DBBE}"/>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3700"/>
              <a:t>Plastic bags and their affect on the Earth and animals</a:t>
            </a:r>
          </a:p>
        </p:txBody>
      </p:sp>
    </p:spTree>
    <p:extLst>
      <p:ext uri="{BB962C8B-B14F-4D97-AF65-F5344CB8AC3E}">
        <p14:creationId xmlns:p14="http://schemas.microsoft.com/office/powerpoint/2010/main" val="221756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F7D3D9C-B868-41E0-AC6B-0CEDDA3D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a:extLst>
              <a:ext uri="{FF2B5EF4-FFF2-40B4-BE49-F238E27FC236}">
                <a16:creationId xmlns:a16="http://schemas.microsoft.com/office/drawing/2014/main" id="{3EFBBCCA-E851-463D-A9E1-5F35DF6B31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935C5C-DC48-F549-873B-48112EA22490}"/>
              </a:ext>
            </a:extLst>
          </p:cNvPr>
          <p:cNvPicPr>
            <a:picLocks noChangeAspect="1"/>
          </p:cNvPicPr>
          <p:nvPr/>
        </p:nvPicPr>
        <p:blipFill rotWithShape="1">
          <a:blip r:embed="rId3"/>
          <a:srcRect l="12045" r="9418" b="2"/>
          <a:stretch/>
        </p:blipFill>
        <p:spPr>
          <a:xfrm>
            <a:off x="8157374" y="1"/>
            <a:ext cx="4034626" cy="3428999"/>
          </a:xfrm>
          <a:prstGeom prst="rect">
            <a:avLst/>
          </a:prstGeom>
        </p:spPr>
      </p:pic>
      <p:pic>
        <p:nvPicPr>
          <p:cNvPr id="4" name="Picture 3">
            <a:extLst>
              <a:ext uri="{FF2B5EF4-FFF2-40B4-BE49-F238E27FC236}">
                <a16:creationId xmlns:a16="http://schemas.microsoft.com/office/drawing/2014/main" id="{7699797C-C50A-0941-8E56-8AA96B6D19E7}"/>
              </a:ext>
            </a:extLst>
          </p:cNvPr>
          <p:cNvPicPr>
            <a:picLocks noChangeAspect="1"/>
          </p:cNvPicPr>
          <p:nvPr/>
        </p:nvPicPr>
        <p:blipFill rotWithShape="1">
          <a:blip r:embed="rId4"/>
          <a:srcRect l="8099" r="13656"/>
          <a:stretch/>
        </p:blipFill>
        <p:spPr>
          <a:xfrm>
            <a:off x="8157371" y="3428999"/>
            <a:ext cx="4034629" cy="3429000"/>
          </a:xfrm>
          <a:prstGeom prst="rect">
            <a:avLst/>
          </a:prstGeom>
          <a:scene3d>
            <a:camera prst="orthographicFront"/>
            <a:lightRig rig="threePt" dir="t">
              <a:rot lat="0" lon="0" rev="2700000"/>
            </a:lightRig>
          </a:scene3d>
          <a:sp3d contourW="6350">
            <a:bevelT h="38100"/>
            <a:contourClr>
              <a:srgbClr val="C0C0C0"/>
            </a:contourClr>
          </a:sp3d>
        </p:spPr>
      </p:pic>
      <p:cxnSp>
        <p:nvCxnSpPr>
          <p:cNvPr id="37" name="Straight Connector 36">
            <a:extLst>
              <a:ext uri="{FF2B5EF4-FFF2-40B4-BE49-F238E27FC236}">
                <a16:creationId xmlns:a16="http://schemas.microsoft.com/office/drawing/2014/main" id="{5376D860-CEDA-4A40-8599-DCA4E19C5F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7371" y="3433232"/>
            <a:ext cx="3995298"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C2FA0C4-B80E-4B2A-A964-E3C69A88F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45DEC4C6-A336-46AE-991C-4D3A6073A6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1861FF-1AF2-9947-B0BE-A3CD9E6A9C31}"/>
              </a:ext>
            </a:extLst>
          </p:cNvPr>
          <p:cNvSpPr>
            <a:spLocks noGrp="1"/>
          </p:cNvSpPr>
          <p:nvPr>
            <p:ph type="title"/>
          </p:nvPr>
        </p:nvSpPr>
        <p:spPr>
          <a:xfrm>
            <a:off x="913776" y="618517"/>
            <a:ext cx="6672886" cy="1596177"/>
          </a:xfrm>
        </p:spPr>
        <p:txBody>
          <a:bodyPr>
            <a:normAutofit/>
          </a:bodyPr>
          <a:lstStyle/>
          <a:p>
            <a:r>
              <a:rPr lang="en-US" dirty="0"/>
              <a:t>Marine life</a:t>
            </a:r>
            <a:endParaRPr lang="en-US"/>
          </a:p>
        </p:txBody>
      </p:sp>
      <p:sp>
        <p:nvSpPr>
          <p:cNvPr id="3" name="Content Placeholder 2">
            <a:extLst>
              <a:ext uri="{FF2B5EF4-FFF2-40B4-BE49-F238E27FC236}">
                <a16:creationId xmlns:a16="http://schemas.microsoft.com/office/drawing/2014/main" id="{CC013935-1EBF-B647-95DD-674DEB6F554F}"/>
              </a:ext>
            </a:extLst>
          </p:cNvPr>
          <p:cNvSpPr>
            <a:spLocks noGrp="1"/>
          </p:cNvSpPr>
          <p:nvPr>
            <p:ph sz="quarter" idx="13"/>
          </p:nvPr>
        </p:nvSpPr>
        <p:spPr>
          <a:xfrm>
            <a:off x="913774" y="2367092"/>
            <a:ext cx="6672887" cy="3424107"/>
          </a:xfrm>
        </p:spPr>
        <p:txBody>
          <a:bodyPr>
            <a:normAutofit/>
          </a:bodyPr>
          <a:lstStyle/>
          <a:p>
            <a:pPr>
              <a:lnSpc>
                <a:spcPct val="110000"/>
              </a:lnSpc>
            </a:pPr>
            <a:r>
              <a:rPr lang="en-US" sz="1400"/>
              <a:t>sea animals are regularly found to be tangled up in plastic bags, with some even being choked to death by them (</a:t>
            </a:r>
            <a:r>
              <a:rPr lang="en-US" sz="1400" err="1"/>
              <a:t>fairplanet.org</a:t>
            </a:r>
            <a:r>
              <a:rPr lang="en-US" sz="1400"/>
              <a:t>) </a:t>
            </a:r>
          </a:p>
          <a:p>
            <a:pPr>
              <a:lnSpc>
                <a:spcPct val="110000"/>
              </a:lnSpc>
            </a:pPr>
            <a:r>
              <a:rPr lang="en-US" sz="1400"/>
              <a:t>The sea animals, specifically turtles, mistake the bags for their food and the bags destroy the animals’ digestive systems. </a:t>
            </a:r>
          </a:p>
          <a:p>
            <a:pPr>
              <a:lnSpc>
                <a:spcPct val="110000"/>
              </a:lnSpc>
            </a:pPr>
            <a:r>
              <a:rPr lang="en-US" sz="1400"/>
              <a:t>at least forty percent of marine mammals and seabird species are affected by ingestion of inorganic plastics (</a:t>
            </a:r>
            <a:r>
              <a:rPr lang="en-US" sz="1400" err="1"/>
              <a:t>seasave.org</a:t>
            </a:r>
            <a:r>
              <a:rPr lang="en-US" sz="1400"/>
              <a:t>)</a:t>
            </a:r>
          </a:p>
          <a:p>
            <a:pPr>
              <a:lnSpc>
                <a:spcPct val="110000"/>
              </a:lnSpc>
            </a:pPr>
            <a:r>
              <a:rPr lang="en-US" sz="1400"/>
              <a:t>at least 267 different species are known to have suffered from entanglement and ingestion of plastic debris. (plastic-</a:t>
            </a:r>
            <a:r>
              <a:rPr lang="en-US" sz="1400" err="1"/>
              <a:t>pollution.org</a:t>
            </a:r>
            <a:r>
              <a:rPr lang="en-US" sz="1400"/>
              <a:t>)</a:t>
            </a:r>
          </a:p>
          <a:p>
            <a:pPr>
              <a:lnSpc>
                <a:spcPct val="110000"/>
              </a:lnSpc>
            </a:pPr>
            <a:r>
              <a:rPr lang="en-US" sz="1400"/>
              <a:t>The National Oceanographic and Atmospheric Administration said that plastic debris kills an estimated 100,000 marine mammals annually, millions of birds and fishes. (plastic-</a:t>
            </a:r>
            <a:r>
              <a:rPr lang="en-US" sz="1400" err="1"/>
              <a:t>pollution.org</a:t>
            </a:r>
            <a:r>
              <a:rPr lang="en-US" sz="1400"/>
              <a:t>)</a:t>
            </a:r>
          </a:p>
          <a:p>
            <a:pPr marL="0" indent="0">
              <a:lnSpc>
                <a:spcPct val="110000"/>
              </a:lnSpc>
              <a:buNone/>
            </a:pPr>
            <a:endParaRPr lang="en-US" sz="1400"/>
          </a:p>
          <a:p>
            <a:pPr>
              <a:lnSpc>
                <a:spcPct val="110000"/>
              </a:lnSpc>
            </a:pPr>
            <a:endParaRPr lang="en-US" sz="1400"/>
          </a:p>
        </p:txBody>
      </p:sp>
    </p:spTree>
    <p:extLst>
      <p:ext uri="{BB962C8B-B14F-4D97-AF65-F5344CB8AC3E}">
        <p14:creationId xmlns:p14="http://schemas.microsoft.com/office/powerpoint/2010/main" val="422692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9FDF-E2D9-3640-AD04-68A6ACFB01AF}"/>
              </a:ext>
            </a:extLst>
          </p:cNvPr>
          <p:cNvSpPr>
            <a:spLocks noGrp="1"/>
          </p:cNvSpPr>
          <p:nvPr>
            <p:ph type="title"/>
          </p:nvPr>
        </p:nvSpPr>
        <p:spPr/>
        <p:txBody>
          <a:bodyPr/>
          <a:lstStyle/>
          <a:p>
            <a:r>
              <a:rPr lang="en-US" dirty="0"/>
              <a:t>What you can do to help the planet</a:t>
            </a:r>
          </a:p>
        </p:txBody>
      </p:sp>
      <p:sp>
        <p:nvSpPr>
          <p:cNvPr id="3" name="Content Placeholder 2">
            <a:extLst>
              <a:ext uri="{FF2B5EF4-FFF2-40B4-BE49-F238E27FC236}">
                <a16:creationId xmlns:a16="http://schemas.microsoft.com/office/drawing/2014/main" id="{3C05F84B-3388-4644-9D9E-FF473183F7D4}"/>
              </a:ext>
            </a:extLst>
          </p:cNvPr>
          <p:cNvSpPr>
            <a:spLocks noGrp="1"/>
          </p:cNvSpPr>
          <p:nvPr>
            <p:ph sz="quarter" idx="13"/>
          </p:nvPr>
        </p:nvSpPr>
        <p:spPr/>
        <p:txBody>
          <a:bodyPr/>
          <a:lstStyle/>
          <a:p>
            <a:r>
              <a:rPr lang="en-US" dirty="0"/>
              <a:t>Instead of using plastic grocery bags the store gives you when shopping, bring your own reusable bags </a:t>
            </a:r>
          </a:p>
          <a:p>
            <a:r>
              <a:rPr lang="en-US" dirty="0"/>
              <a:t>Use a reusable water bottle/cup instead of a plastic one</a:t>
            </a:r>
          </a:p>
          <a:p>
            <a:r>
              <a:rPr lang="en-US" dirty="0"/>
              <a:t>Never ever litter</a:t>
            </a:r>
          </a:p>
          <a:p>
            <a:r>
              <a:rPr lang="en-US" dirty="0"/>
              <a:t>Always recycle your plastics</a:t>
            </a:r>
          </a:p>
          <a:p>
            <a:endParaRPr lang="en-US" dirty="0"/>
          </a:p>
        </p:txBody>
      </p:sp>
      <p:pic>
        <p:nvPicPr>
          <p:cNvPr id="4" name="Picture 3">
            <a:extLst>
              <a:ext uri="{FF2B5EF4-FFF2-40B4-BE49-F238E27FC236}">
                <a16:creationId xmlns:a16="http://schemas.microsoft.com/office/drawing/2014/main" id="{D666EBBF-475E-E640-9989-DDC35B6C3D10}"/>
              </a:ext>
            </a:extLst>
          </p:cNvPr>
          <p:cNvPicPr>
            <a:picLocks noChangeAspect="1"/>
          </p:cNvPicPr>
          <p:nvPr/>
        </p:nvPicPr>
        <p:blipFill>
          <a:blip r:embed="rId2"/>
          <a:stretch>
            <a:fillRect/>
          </a:stretch>
        </p:blipFill>
        <p:spPr>
          <a:xfrm>
            <a:off x="8001000" y="3153383"/>
            <a:ext cx="3276600" cy="3086100"/>
          </a:xfrm>
          <a:prstGeom prst="rect">
            <a:avLst/>
          </a:prstGeom>
        </p:spPr>
      </p:pic>
    </p:spTree>
    <p:extLst>
      <p:ext uri="{BB962C8B-B14F-4D97-AF65-F5344CB8AC3E}">
        <p14:creationId xmlns:p14="http://schemas.microsoft.com/office/powerpoint/2010/main" val="134188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C327-0CA1-5E46-B076-5E8D09688279}"/>
              </a:ext>
            </a:extLst>
          </p:cNvPr>
          <p:cNvSpPr>
            <a:spLocks noGrp="1"/>
          </p:cNvSpPr>
          <p:nvPr>
            <p:ph type="title"/>
          </p:nvPr>
        </p:nvSpPr>
        <p:spPr/>
        <p:txBody>
          <a:bodyPr/>
          <a:lstStyle/>
          <a:p>
            <a:r>
              <a:rPr lang="en-US" dirty="0"/>
              <a:t>Sign my petition</a:t>
            </a:r>
          </a:p>
        </p:txBody>
      </p:sp>
      <p:sp>
        <p:nvSpPr>
          <p:cNvPr id="3" name="Content Placeholder 2">
            <a:extLst>
              <a:ext uri="{FF2B5EF4-FFF2-40B4-BE49-F238E27FC236}">
                <a16:creationId xmlns:a16="http://schemas.microsoft.com/office/drawing/2014/main" id="{BD9167E1-5BC7-6747-A269-E6AE698A2E8C}"/>
              </a:ext>
            </a:extLst>
          </p:cNvPr>
          <p:cNvSpPr>
            <a:spLocks noGrp="1"/>
          </p:cNvSpPr>
          <p:nvPr>
            <p:ph sz="quarter" idx="13"/>
          </p:nvPr>
        </p:nvSpPr>
        <p:spPr/>
        <p:txBody>
          <a:bodyPr/>
          <a:lstStyle/>
          <a:p>
            <a:r>
              <a:rPr lang="en-US" dirty="0"/>
              <a:t>This petition is to implement a fee on plastic grocery bags in Baltimore </a:t>
            </a:r>
            <a:r>
              <a:rPr lang="en-US" dirty="0" err="1"/>
              <a:t>CountY</a:t>
            </a:r>
            <a:r>
              <a:rPr lang="en-US" dirty="0"/>
              <a:t> stores in order to motivate people to use reusable bags instead. </a:t>
            </a:r>
          </a:p>
          <a:p>
            <a:r>
              <a:rPr lang="en-US" dirty="0"/>
              <a:t>Please sign as another way to do your part in helping the environment</a:t>
            </a:r>
          </a:p>
          <a:p>
            <a:r>
              <a:rPr lang="en-US" dirty="0">
                <a:hlinkClick r:id="rId2"/>
              </a:rPr>
              <a:t>http://chng.it/HZVM2XZvf5</a:t>
            </a:r>
            <a:r>
              <a:rPr lang="en-US" dirty="0"/>
              <a:t> </a:t>
            </a:r>
          </a:p>
        </p:txBody>
      </p:sp>
    </p:spTree>
    <p:extLst>
      <p:ext uri="{BB962C8B-B14F-4D97-AF65-F5344CB8AC3E}">
        <p14:creationId xmlns:p14="http://schemas.microsoft.com/office/powerpoint/2010/main" val="428037085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1687</TotalTime>
  <Words>365</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Tw Cen MT</vt:lpstr>
      <vt:lpstr>Droplet</vt:lpstr>
      <vt:lpstr>Devotion to clean the ocean</vt:lpstr>
      <vt:lpstr>What really is plastic pollution?</vt:lpstr>
      <vt:lpstr>Why plastic waste is an issue you should learn about</vt:lpstr>
      <vt:lpstr>Plastic bags and their affect on the Earth and animals</vt:lpstr>
      <vt:lpstr>Marine life</vt:lpstr>
      <vt:lpstr>What you can do to help the planet</vt:lpstr>
      <vt:lpstr>Sign my petition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Devotion to clean the ocean</dc:title>
  <dc:creator>Essig Madelyn H</dc:creator>
  <cp:lastModifiedBy>Deborde, Autumn C.</cp:lastModifiedBy>
  <cp:revision>3</cp:revision>
  <dcterms:created xsi:type="dcterms:W3CDTF">2020-08-18T19:04:59Z</dcterms:created>
  <dcterms:modified xsi:type="dcterms:W3CDTF">2020-09-22T18:22:02Z</dcterms:modified>
</cp:coreProperties>
</file>